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6" r:id="rId2"/>
    <p:sldId id="257" r:id="rId3"/>
    <p:sldId id="258" r:id="rId4"/>
    <p:sldId id="259" r:id="rId5"/>
    <p:sldId id="277" r:id="rId6"/>
    <p:sldId id="260" r:id="rId7"/>
    <p:sldId id="261" r:id="rId8"/>
    <p:sldId id="262" r:id="rId9"/>
    <p:sldId id="274" r:id="rId10"/>
    <p:sldId id="263" r:id="rId11"/>
    <p:sldId id="264" r:id="rId12"/>
    <p:sldId id="265" r:id="rId13"/>
    <p:sldId id="266" r:id="rId14"/>
    <p:sldId id="267" r:id="rId15"/>
    <p:sldId id="270" r:id="rId16"/>
    <p:sldId id="275" r:id="rId17"/>
    <p:sldId id="271" r:id="rId18"/>
    <p:sldId id="272" r:id="rId19"/>
    <p:sldId id="276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>
        <p:scale>
          <a:sx n="70" d="100"/>
          <a:sy n="70" d="100"/>
        </p:scale>
        <p:origin x="64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05FAC-FF93-4B5E-BC70-010F00F460A8}" type="datetimeFigureOut">
              <a:rPr lang="en-US" smtClean="0"/>
              <a:t>4/11/2021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3D0C7EF7-7906-4DC6-95C6-F7F7AAF3FC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624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05FAC-FF93-4B5E-BC70-010F00F460A8}" type="datetimeFigureOut">
              <a:rPr lang="en-US" smtClean="0"/>
              <a:t>4/11/2021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C7EF7-7906-4DC6-95C6-F7F7AAF3FC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0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05FAC-FF93-4B5E-BC70-010F00F460A8}" type="datetimeFigureOut">
              <a:rPr lang="en-US" smtClean="0"/>
              <a:t>4/11/2021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D0C7EF7-7906-4DC6-95C6-F7F7AAF3FC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550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05FAC-FF93-4B5E-BC70-010F00F460A8}" type="datetimeFigureOut">
              <a:rPr lang="en-US" smtClean="0"/>
              <a:t>4/11/2021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D0C7EF7-7906-4DC6-95C6-F7F7AAF3FC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036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05FAC-FF93-4B5E-BC70-010F00F460A8}" type="datetimeFigureOut">
              <a:rPr lang="en-US" smtClean="0"/>
              <a:t>4/11/2021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D0C7EF7-7906-4DC6-95C6-F7F7AAF3FC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5643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05FAC-FF93-4B5E-BC70-010F00F460A8}" type="datetimeFigureOut">
              <a:rPr lang="en-US" smtClean="0"/>
              <a:t>4/11/2021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C7EF7-7906-4DC6-95C6-F7F7AAF3FC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584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05FAC-FF93-4B5E-BC70-010F00F460A8}" type="datetimeFigureOut">
              <a:rPr lang="en-US" smtClean="0"/>
              <a:t>4/11/2021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C7EF7-7906-4DC6-95C6-F7F7AAF3FC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341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05FAC-FF93-4B5E-BC70-010F00F460A8}" type="datetimeFigureOut">
              <a:rPr lang="en-US" smtClean="0"/>
              <a:t>4/11/2021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C7EF7-7906-4DC6-95C6-F7F7AAF3FC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3086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05FAC-FF93-4B5E-BC70-010F00F460A8}" type="datetimeFigureOut">
              <a:rPr lang="en-US" smtClean="0"/>
              <a:t>4/11/2021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0C7EF7-7906-4DC6-95C6-F7F7AAF3FC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582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05FAC-FF93-4B5E-BC70-010F00F460A8}" type="datetimeFigureOut">
              <a:rPr lang="en-US" smtClean="0"/>
              <a:t>4/11/2021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D0C7EF7-7906-4DC6-95C6-F7F7AAF3FC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883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05FAC-FF93-4B5E-BC70-010F00F460A8}" type="datetimeFigureOut">
              <a:rPr lang="en-US" smtClean="0"/>
              <a:t>4/11/2021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D0C7EF7-7906-4DC6-95C6-F7F7AAF3FCC4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240805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05FAC-FF93-4B5E-BC70-010F00F460A8}" type="datetimeFigureOut">
              <a:rPr lang="en-US" smtClean="0"/>
              <a:t>4/11/2021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0C7EF7-7906-4DC6-95C6-F7F7AAF3FC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0236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05FAC-FF93-4B5E-BC70-010F00F460A8}" type="datetimeFigureOut">
              <a:rPr lang="en-US" smtClean="0"/>
              <a:t>4/11/2021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0C7EF7-7906-4DC6-95C6-F7F7AAF3FCC4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637961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05FAC-FF93-4B5E-BC70-010F00F460A8}" type="datetimeFigureOut">
              <a:rPr lang="en-US" smtClean="0"/>
              <a:t>4/11/2021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0C7EF7-7906-4DC6-95C6-F7F7AAF3FC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8465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05FAC-FF93-4B5E-BC70-010F00F460A8}" type="datetimeFigureOut">
              <a:rPr lang="en-US" smtClean="0"/>
              <a:t>4/11/2021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C7EF7-7906-4DC6-95C6-F7F7AAF3FC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748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05FAC-FF93-4B5E-BC70-010F00F460A8}" type="datetimeFigureOut">
              <a:rPr lang="en-US" smtClean="0"/>
              <a:t>4/11/2021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C7EF7-7906-4DC6-95C6-F7F7AAF3FC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463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05FAC-FF93-4B5E-BC70-010F00F460A8}" type="datetimeFigureOut">
              <a:rPr lang="en-US" smtClean="0"/>
              <a:t>4/11/2021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D0C7EF7-7906-4DC6-95C6-F7F7AAF3FC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218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4400" b="1" dirty="0" smtClean="0"/>
              <a:t>PEDOMAN PENANGANAN BENTURAN KEPENTINGAN DI LINGKUNGAN PEMERINTAH KABUPATEN KEBUMEN</a:t>
            </a:r>
            <a:endParaRPr lang="en-US" sz="44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8748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877144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cs typeface="Times New Roman" panose="02020603050405020304" pitchFamily="18" charset="0"/>
              </a:rPr>
              <a:t>DASAR HUKUM</a:t>
            </a:r>
            <a:endParaRPr lang="en-US" sz="3000" b="1" dirty="0"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98393" y="1378424"/>
            <a:ext cx="9257045" cy="4667534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Undang-Undang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Nomor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28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Tahun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1999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tentang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Penyelenggara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Negara yang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Bersih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Bebas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dari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Korupsi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Kolusi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Nepotisme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Lembaran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Negara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Republik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Indonesia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Tahun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1999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Nomor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75,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Tambahan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Lembaran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Negara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Republik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Indonesia 3851)</a:t>
            </a:r>
          </a:p>
          <a:p>
            <a:pPr algn="just"/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Undang-Undang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Nomor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31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Tahun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1999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tentang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Pemberantasan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Tindak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Pidana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Korupsi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Lembaran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Negara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Republik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Indonesia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Tahun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1999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Nomor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78,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Tambahan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Lembaran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Negara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Republik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Nomor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3854)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sebagaimana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telah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diubah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Undang-Undang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Nomor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20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Tahun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2001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Nomor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134,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Tambahan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Lembaran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Negara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Republik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Indonesia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Nomor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4150)</a:t>
            </a:r>
          </a:p>
          <a:p>
            <a:pPr algn="just"/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Peraturan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Menteri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Pendayagunaan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Aparatur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Negara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Reformasi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Birokrasi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Nomor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37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Tahun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2012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tentang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Pedoman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Umum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Penanganan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Benturan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3191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72510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/>
              <a:t>PENGERTIAN</a:t>
            </a:r>
            <a:endParaRPr lang="en-US" sz="3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2925" y="1396620"/>
            <a:ext cx="8915400" cy="5031475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Benturan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adalah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situasi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dimana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pegawai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memiliki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patut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diduga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memiliki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pengaruh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pribadi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golongan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pihak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lain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terhadap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kualitas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keputusan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tindakan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pegawai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sesuai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kewenengannya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pribadi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adalah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keinginan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kebutuhan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pegawai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mengenai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suatu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bersifat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pribadi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bersifat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hubungan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afiliasinya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hubungan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dekat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balas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jasa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pengaruh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dari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pegawai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Pejabat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lingkungan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Pemerintah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Kabupaten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Kebumen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pihak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lain.</a:t>
            </a:r>
          </a:p>
          <a:p>
            <a:pPr algn="just"/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Hubungan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afiliasi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adalah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hubungan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yang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dimiliki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oleh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seorang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pegawai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pihak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tertentu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baik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karena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hubungan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darah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hubungan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perkawinan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maupun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hubungan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pertemanan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kelompok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golongan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dapat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mempengaruhi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keputusannya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Gratifikasi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adalah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pemberian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arti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luas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yakni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meliputi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pemberian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uang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barang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rabat,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komisi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pinjaman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tanpa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bunga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tiket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perjalanan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fasilitas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penginapan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perjalanan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wisata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pengobatan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uma-cuma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fasilitas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lainnya</a:t>
            </a:r>
            <a:r>
              <a:rPr lang="en-US" dirty="0" smtClean="0"/>
              <a:t>.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5264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52985" y="282915"/>
            <a:ext cx="5186299" cy="702996"/>
          </a:xfrm>
        </p:spPr>
        <p:txBody>
          <a:bodyPr/>
          <a:lstStyle/>
          <a:p>
            <a:r>
              <a:rPr lang="en-US" b="1" dirty="0" smtClean="0"/>
              <a:t>MAKSUD DAN TUJUAN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1406" y="1514902"/>
            <a:ext cx="10175543" cy="4162568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MAKSUD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ebagai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pedoman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mengenal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mencegah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mengatasi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benturan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Lingkungan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Pemerintah</a:t>
            </a:r>
            <a:r>
              <a:rPr lang="id-ID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Daerah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Kabupaten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Kebumen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2200" dirty="0" smtClean="0"/>
          </a:p>
          <a:p>
            <a:pPr marL="0" indent="0" algn="just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5062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TUJUAN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2925" y="1569492"/>
            <a:ext cx="8915400" cy="4655628"/>
          </a:xfrm>
        </p:spPr>
        <p:txBody>
          <a:bodyPr>
            <a:normAutofit/>
          </a:bodyPr>
          <a:lstStyle/>
          <a:p>
            <a:pPr lvl="0" algn="just">
              <a:buFont typeface="+mj-lt"/>
              <a:buAutoNum type="arabicPeriod"/>
            </a:pP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sebagai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pedoman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bagi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d-ID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erangkat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d-ID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aerah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memahami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mencegah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mengatasi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benturan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0" algn="just">
              <a:buFont typeface="+mj-lt"/>
              <a:buAutoNum type="arabicPeriod"/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menciptakan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budaya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pelayanan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publik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memahami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mencegah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mengatasi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situasi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benturan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secara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transparan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efisien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tanpa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mengurangi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kinerja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d-ID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ejabat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d-ID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emerintah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d-ID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aerah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d-ID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egawai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lainnya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bersangkutan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>
              <a:buFont typeface="+mj-lt"/>
              <a:buAutoNum type="arabicPeriod"/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mencegah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terjadinya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pengabaian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pelayanan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publik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kerugian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negara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>
              <a:buFont typeface="+mj-lt"/>
              <a:buAutoNum type="arabicPeriod"/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menegakkan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integritas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>
              <a:buFont typeface="+mj-lt"/>
              <a:buAutoNum type="arabicPeriod"/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menciptakan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pemerintahan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bersih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berwibawa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2774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296564"/>
            <a:ext cx="8911687" cy="1122803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/>
              <a:t>PEJABAT DAN PEGAWAI ASN YANG BERPOTENSI MEMILIKI BENTURAN KEPENTINGAN</a:t>
            </a:r>
            <a:endParaRPr lang="en-US" sz="3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2925" y="1746912"/>
            <a:ext cx="8915400" cy="4899547"/>
          </a:xfrm>
        </p:spPr>
        <p:txBody>
          <a:bodyPr>
            <a:noAutofit/>
          </a:bodyPr>
          <a:lstStyle/>
          <a:p>
            <a:pPr lvl="0" algn="just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Pejabat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Tata Usaha Negara yang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membuat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Keputusan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Tata Usaha Negara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mengambil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Tindakan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Tata  Usaha  Negara.  </a:t>
            </a:r>
          </a:p>
          <a:p>
            <a:pPr lvl="0" algn="just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Perencana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yaitu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pejabat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pemerintah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diberi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tugas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tanggungjawab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wewenang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secara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penuh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oleh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pejabat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yang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berwenang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melaksanakan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kegiatan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perencanaan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unit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perencanaan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tertentu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Pengawas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yaitu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pejabat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pemerintah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mengawasi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tugas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fungsi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eksekutif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agar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sesuai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kaidah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berlaku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adalah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auditor,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pejabat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pengawas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urusan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pemerintah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daerah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auditor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kepegawaian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lingkungan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Inspektorat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sebutan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lain yang 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melaksanakan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fungsi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pengawasan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Pelaksana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pelayanan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publik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yaitu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pejabat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pegawai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petugas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setiap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orang yang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bekerja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unit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organisasi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mempunya</a:t>
            </a:r>
            <a:r>
              <a:rPr lang="id-ID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tugas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memberikan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pelayanan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publik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Penilai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yaitu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orang yang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bertugas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menilai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melakukan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verifikasi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sertifikasi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tujuan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pengujian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lainnya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595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98394" y="419394"/>
            <a:ext cx="8911687" cy="617836"/>
          </a:xfrm>
        </p:spPr>
        <p:txBody>
          <a:bodyPr>
            <a:normAutofit fontScale="90000"/>
          </a:bodyPr>
          <a:lstStyle/>
          <a:p>
            <a:r>
              <a:rPr lang="en-US" sz="3300" b="1" dirty="0"/>
              <a:t>SUMBER PENYEBAB BENTURAN KEPENTINGAN</a:t>
            </a:r>
            <a:r>
              <a:rPr lang="en-US" b="1" dirty="0"/>
              <a:t/>
            </a:r>
            <a:br>
              <a:rPr lang="en-US" b="1" dirty="0"/>
            </a:b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98394" y="1137313"/>
            <a:ext cx="9079624" cy="5481851"/>
          </a:xfrm>
        </p:spPr>
        <p:txBody>
          <a:bodyPr>
            <a:normAutofit/>
          </a:bodyPr>
          <a:lstStyle/>
          <a:p>
            <a:pPr lvl="0" algn="just"/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Penyalahgunaan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wewenang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yaitu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d-ID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dimana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Pejabat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Pemerintah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Daerah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Pegawai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lainnya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membuat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keputusan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tindakan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tidak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sesuai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denan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tujuan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melampaui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batas-batas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pemberian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wewenang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diberikan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oleh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peraturan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perundang-undangan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Hubungan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afiliasi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yaitu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hubungan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dimiliki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oleh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seorang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pejabat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pemerintah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daerah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pegawai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lainnya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pihak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tertentu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karena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hubungan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hubungan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perkawinan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maupun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hubungan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pertemanan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dapat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mempengaruhi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keputusannya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Gratifikasi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diberikan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diterima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oleh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Pejabat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Pemerintah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Daerah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Pegawai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lainnya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terkait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wewenang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jabatannya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Lingkungan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Pemerintah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Daerah, yang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mempengaruhi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independensi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obyektivitas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maupun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profesionalisme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Kelemahan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sistem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organisasi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yaitu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keadaan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menjadi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kendala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pencapaian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tujuan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pelaksanaan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kewenangan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Pejabat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Pemerintah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Daerah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Pegawai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lainnya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disebabkan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karena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aturan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struktur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budaya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organisasi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5051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3868" y="228325"/>
            <a:ext cx="8911687" cy="737491"/>
          </a:xfrm>
        </p:spPr>
        <p:txBody>
          <a:bodyPr>
            <a:normAutofit fontScale="90000"/>
          </a:bodyPr>
          <a:lstStyle/>
          <a:p>
            <a:r>
              <a:rPr lang="en-US" sz="3000" b="1" dirty="0"/>
              <a:t>BENTUK DAN JENIS BENTURAN KEPENTINGAN</a:t>
            </a:r>
            <a:br>
              <a:rPr lang="en-US" sz="3000" b="1" dirty="0"/>
            </a:br>
            <a:endParaRPr lang="en-US" sz="3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0330" y="1102294"/>
            <a:ext cx="10065225" cy="51074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situasi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benturan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antara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lain:</a:t>
            </a:r>
          </a:p>
          <a:p>
            <a:pPr marL="457200" lvl="1" indent="-457200" algn="just"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situasi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menyebabkan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Pejabat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Pemerintah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Daerah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Pegawai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lainnya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menerima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gratifikasi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suatu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keputusan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jabatan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57200" lvl="1" indent="-457200" algn="just"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situasi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menyebabkan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penggunaan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aset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jabatan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instansi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pribadi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golongan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57200" lvl="1" indent="-457200" algn="just"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situasi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menyebabkan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rahasia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jabatan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instansi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dipergunakan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pribadi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golongan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57200" lvl="1" indent="-457200" algn="just"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situasi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dimana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seorang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Pejabat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Pemerintah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Daerah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Pegawai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lainnya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memberikan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akses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khusus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kepada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pihak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tertentu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tidak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mengikuti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prosedur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ketentuan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seharusnya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diberlakukan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57200" lvl="1" indent="-457200" algn="just"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situasi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menyebabkan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proses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pengawasan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tidak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sesuai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prosedur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karena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adanya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pengaruh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harapan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pihak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diawasi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57200" lvl="1" indent="-457200" algn="just"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situasi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dimana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kewenangan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penilaian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suatu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obyek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kualifikasi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dimana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obyek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tersebut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merupakan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hasil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penilai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516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6639" y="897065"/>
            <a:ext cx="7352580" cy="658780"/>
          </a:xfrm>
        </p:spPr>
        <p:txBody>
          <a:bodyPr>
            <a:noAutofit/>
          </a:bodyPr>
          <a:lstStyle/>
          <a:p>
            <a:pPr algn="just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situasi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benturan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antara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lain:</a:t>
            </a:r>
            <a:b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2925" y="1555845"/>
            <a:ext cx="8915400" cy="4926842"/>
          </a:xfrm>
        </p:spPr>
        <p:txBody>
          <a:bodyPr>
            <a:normAutofit/>
          </a:bodyPr>
          <a:lstStyle/>
          <a:p>
            <a:pPr marL="457200" lvl="1" indent="-457200" algn="just">
              <a:buFont typeface="+mj-lt"/>
              <a:buAutoNum type="arabicPeriod" startAt="7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situasi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dimana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adanya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kesempatan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penyalahgunaan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jabatan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57200" lvl="1" indent="-457200" algn="just">
              <a:buFont typeface="+mj-lt"/>
              <a:buAutoNum type="arabicPeriod" startAt="7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situasi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dimana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seorang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Pejabat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Pemerintah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Daerah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Pegawai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lainnya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menentukan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sendiri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besarnya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gaji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remunerasi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57200" lvl="1" indent="-457200" algn="just">
              <a:buFont typeface="+mj-lt"/>
              <a:buAutoNum type="arabicPeriod" startAt="7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situasi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bekerja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lain di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kedinasan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outside employment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di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jam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kerja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sesuai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ketentuan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berlaku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situasi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memungkinkan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penggunaan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diskresi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menyalahgunakan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wewenang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-457200" algn="just">
              <a:buFont typeface="+mj-lt"/>
              <a:buAutoNum type="arabicPeriod" startAt="7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situasi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dimana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terdapat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hubungan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afiliasi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kekeluargaan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antara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Pejabat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Pemerintah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Daerah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Pegawai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lainnya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pihak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lainnya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memiliki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keputusan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tindakan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Pejabat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Pemerintah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Daerah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Pegawai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lainnya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sehubungan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jabatannya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Pemerintah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Daerah.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65440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9646" y="803868"/>
            <a:ext cx="10515600" cy="545363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Jenis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benturan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kebijakan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berpihak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akibat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pengaruh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hubungan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dekat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ketergantungan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pemberian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gratifikasi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pemberian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diskriminatif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pengangkatan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pegawai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berdasarkan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hubungan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dekat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balas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rekomendasi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pengaruh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pejabat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pemerintah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pemilihan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partner/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rekanan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kerja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berdasarkan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keputusan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yang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tidak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profesional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melakukan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komersialisasi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pelayanan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publik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penggunaan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aset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rahasia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pribadi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menjadi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bagian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pihak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diawasi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84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454063"/>
          </a:xfrm>
        </p:spPr>
        <p:txBody>
          <a:bodyPr>
            <a:noAutofit/>
          </a:bodyPr>
          <a:lstStyle/>
          <a:p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Jenis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benturan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</a:t>
            </a:r>
            <a:b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323832"/>
            <a:ext cx="8915400" cy="5076967"/>
          </a:xfrm>
        </p:spPr>
        <p:txBody>
          <a:bodyPr>
            <a:normAutofit fontScale="85000" lnSpcReduction="10000"/>
          </a:bodyPr>
          <a:lstStyle/>
          <a:p>
            <a:pPr marL="514350" lvl="0" indent="-514350" algn="just">
              <a:buFont typeface="+mj-lt"/>
              <a:buAutoNum type="arabicPeriod" startAt="8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melakukan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pengawasan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tidak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sesuai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 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prosedur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514350" lvl="0" indent="-514350" algn="just">
              <a:buFont typeface="+mj-lt"/>
              <a:buAutoNum type="arabicPeriod" startAt="8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menjadi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bawahan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pihak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dinilai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514350" lvl="0" indent="-514350" algn="just">
              <a:buFont typeface="+mj-lt"/>
              <a:buAutoNum type="arabicPeriod" startAt="8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melakukan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pengawasan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pengaruh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pihak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lain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514350" lvl="0" indent="-514350" algn="just">
              <a:buFont typeface="+mj-lt"/>
              <a:buAutoNum type="arabicPeriod" startAt="8"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melakukan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penilaian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pengaruh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pihak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lain;</a:t>
            </a:r>
          </a:p>
          <a:p>
            <a:pPr marL="514350" lvl="0" indent="-514350" algn="just">
              <a:buFont typeface="+mj-lt"/>
              <a:buAutoNum type="arabicPeriod" startAt="8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melakukan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penilaian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tidak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sesuai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prosedur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514350" lvl="0" indent="-514350" algn="just">
              <a:buFont typeface="+mj-lt"/>
              <a:buAutoNum type="arabicPeriod" startAt="8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menjadi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bagian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pihak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memiliki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sesuatu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dinilai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514350" lvl="0" indent="-514350" algn="just">
              <a:buFont typeface="+mj-lt"/>
              <a:buAutoNum type="arabicPeriod" startAt="8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pengusutan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yang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dapat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merugikan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negara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daerah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karena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pengaruh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pihak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lain;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 algn="just">
              <a:buFont typeface="+mj-lt"/>
              <a:buAutoNum type="arabicPeriod" startAt="8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pengawasan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dapat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merugikan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pihak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terkait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karena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pengaruh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pihak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lain.</a:t>
            </a:r>
          </a:p>
          <a:p>
            <a:pPr marL="457200" indent="-457200">
              <a:buFont typeface="+mj-lt"/>
              <a:buAutoNum type="arabicPeriod" startAt="8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26456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6638" y="787883"/>
            <a:ext cx="8911687" cy="1280890"/>
          </a:xfrm>
        </p:spPr>
        <p:txBody>
          <a:bodyPr>
            <a:noAutofit/>
          </a:bodyPr>
          <a:lstStyle/>
          <a:p>
            <a:r>
              <a:rPr lang="en-US" sz="3000" b="1" dirty="0"/>
              <a:t>PRINSIP DASAR PENANGANAN BENTURAN KEPENTINGAN</a:t>
            </a:r>
            <a:br>
              <a:rPr lang="en-US" sz="3000" b="1" dirty="0"/>
            </a:br>
            <a:endParaRPr lang="en-US" sz="3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2925" y="1787856"/>
            <a:ext cx="8915400" cy="438093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mengutamakan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publik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0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menciptakan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keterbukaan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penanganan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pengawasan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benturan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0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mendorong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tanggungjawab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pribadi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sikap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keteladanan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menciptakan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serta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membina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budaya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organisasi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tidak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toleran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terhadap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benturan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272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000" b="1" dirty="0"/>
              <a:t>TAHAPAN PENANGANAN BENTURAN KEPENTINGAN</a:t>
            </a:r>
            <a:br>
              <a:rPr lang="en-US" sz="3000" b="1" dirty="0"/>
            </a:br>
            <a:endParaRPr lang="en-US" sz="3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905000"/>
            <a:ext cx="8915400" cy="4209197"/>
          </a:xfrm>
        </p:spPr>
        <p:txBody>
          <a:bodyPr/>
          <a:lstStyle/>
          <a:p>
            <a:pPr lvl="0"/>
            <a:r>
              <a:rPr lang="id-ID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enyusunan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kerangka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kebijakan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penanganan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benturan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id-ID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id-ID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dentifikasi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situasi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benturan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id-ID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id-ID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enyusunan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strategi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penanganan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benturan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id-ID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;dan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id-ID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erangkaian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tindakan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diperlukan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apabila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seorang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d-ID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egawai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ASN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situasi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benturan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52243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160087"/>
            <a:ext cx="8911687" cy="1072761"/>
          </a:xfrm>
        </p:spPr>
        <p:txBody>
          <a:bodyPr>
            <a:normAutofit fontScale="90000"/>
          </a:bodyPr>
          <a:lstStyle/>
          <a:p>
            <a:r>
              <a:rPr lang="en-US" sz="3300" b="1" dirty="0"/>
              <a:t>FAKTOR PENDUKUNG KEBERHASILAN PENANGANAN BENTURAN KEPENTINGAN</a:t>
            </a:r>
            <a:r>
              <a:rPr lang="en-US" b="1" dirty="0"/>
              <a:t/>
            </a:r>
            <a:br>
              <a:rPr lang="en-US" b="1" dirty="0"/>
            </a:b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2925" y="1232847"/>
            <a:ext cx="9335218" cy="5454555"/>
          </a:xfrm>
        </p:spPr>
        <p:txBody>
          <a:bodyPr>
            <a:noAutofit/>
          </a:bodyPr>
          <a:lstStyle/>
          <a:p>
            <a:pPr marL="355600" lvl="1" indent="-355600">
              <a:buFont typeface="+mj-lt"/>
              <a:buAutoNum type="alphaLcPeriod"/>
            </a:pPr>
            <a:r>
              <a:rPr lang="id-ID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omitmen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keteladan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pemimpin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55600" lvl="1" indent="-355600">
              <a:buFont typeface="+mj-lt"/>
              <a:buAutoNum type="alphaLcPeriod"/>
            </a:pPr>
            <a:r>
              <a:rPr lang="id-ID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artisipasi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keterlibatan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d-ID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egawai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ASN</a:t>
            </a:r>
          </a:p>
          <a:p>
            <a:pPr marL="355600" lvl="1" indent="-355600">
              <a:buFont typeface="+mj-lt"/>
              <a:buAutoNum type="alphaLcPeriod"/>
            </a:pPr>
            <a:r>
              <a:rPr lang="id-ID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erhatian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khusus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tertentu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terhadap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hal-hal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dianggap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beresiko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tinggi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menyebabkan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terjadinya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situasi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benturan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lvl="1" indent="-355600" algn="just">
              <a:buFont typeface="+mj-lt"/>
              <a:buAutoNum type="alphaLcPeriod" startAt="4"/>
            </a:pPr>
            <a:r>
              <a:rPr lang="id-ID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angkah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preventif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dilakukan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menghindari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situasi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benturan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terkait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pengambilan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keputusan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lvl="1" indent="-355600" algn="just">
              <a:buFont typeface="+mj-lt"/>
              <a:buAutoNum type="alphaLcPeriod" startAt="4"/>
            </a:pPr>
            <a:r>
              <a:rPr lang="id-ID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enegakan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d-ID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ebijakan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d-ID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enanganan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d-ID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enturan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lvl="1" indent="-355600" algn="just">
              <a:buFont typeface="+mj-lt"/>
              <a:buAutoNum type="alphaLcPeriod" startAt="4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pemantauan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Evaluasi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buFont typeface="+mj-lt"/>
              <a:buAutoNum type="alphaLcPeriod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9787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119143"/>
            <a:ext cx="8911687" cy="1054565"/>
          </a:xfrm>
        </p:spPr>
        <p:txBody>
          <a:bodyPr>
            <a:noAutofit/>
          </a:bodyPr>
          <a:lstStyle/>
          <a:p>
            <a:r>
              <a:rPr lang="en-US" sz="3000" b="1" dirty="0"/>
              <a:t>TINDAKAN TERHADAP POTENSI BENTURAN KEPENTINGAN</a:t>
            </a:r>
            <a:br>
              <a:rPr lang="en-US" sz="3000" b="1" dirty="0"/>
            </a:br>
            <a:endParaRPr lang="en-US" sz="3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173708"/>
            <a:ext cx="8915400" cy="4844955"/>
          </a:xfrm>
        </p:spPr>
        <p:txBody>
          <a:bodyPr>
            <a:noAutofit/>
          </a:bodyPr>
          <a:lstStyle/>
          <a:p>
            <a:pPr lvl="0">
              <a:buFont typeface="+mj-lt"/>
              <a:buAutoNum type="arabicPeriod"/>
            </a:pPr>
            <a:r>
              <a:rPr lang="id-ID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etiap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Pejabat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Pemerintah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Daerah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Pegawai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lainnya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dilarang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531813" lvl="0" indent="-258763" algn="just">
              <a:buFont typeface="+mj-lt"/>
              <a:buAutoNum type="alphaL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memanfaatkan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jabatan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memberikan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perlakuan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istimewa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kepada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keluarga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kerabat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kelompok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pihak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lain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beban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Pemerintah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Daerah.</a:t>
            </a:r>
          </a:p>
          <a:p>
            <a:pPr marL="531813" lvl="0" indent="-258763" algn="just">
              <a:buFont typeface="+mj-lt"/>
              <a:buAutoNum type="alphaL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melakukan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transaksi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menggunakan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/asset Negara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pribadi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keluarga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golongan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31813" lvl="0" indent="-258763" algn="just">
              <a:buFont typeface="+mj-lt"/>
              <a:buAutoNum type="alphaL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menerima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memberi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menjanjikan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hadiah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hiburan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apapun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berkaitan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jabatannya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kaitannya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mitra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kerja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penyedia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barang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31813" lvl="0" indent="-258763" algn="just">
              <a:buFont typeface="+mj-lt"/>
              <a:buAutoNum type="alphaL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menerima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memberi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barang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/parcel/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uang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setara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uang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apapun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keagamaan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31813" lvl="0" indent="-258763" algn="just">
              <a:buFont typeface="+mj-lt"/>
              <a:buAutoNum type="alphaL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mengizinkan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mitra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kerja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pihak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memberikan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sesuatu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apapun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kepada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penyelenggara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negara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31813" lvl="0" indent="-258763" algn="just">
              <a:buFont typeface="+mj-lt"/>
              <a:buAutoNum type="alphaLcPeriod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488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177394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TINDAKAN TERHADAP POTENSI BENTURAN KEPENTINGAN</a:t>
            </a:r>
            <a:br>
              <a:rPr lang="en-US" b="1" dirty="0"/>
            </a:b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4294496"/>
          </a:xfrm>
        </p:spPr>
        <p:txBody>
          <a:bodyPr/>
          <a:lstStyle/>
          <a:p>
            <a:pPr marL="730250" lvl="0" indent="-457200" algn="just">
              <a:buFont typeface="+mj-lt"/>
              <a:buAutoNum type="alphaLcPeriod" startAt="6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menerima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pengembalian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dana 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refund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keuntungan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pribadi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lainnya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melebihi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haknya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pihak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manapun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rangka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kedinasan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hal-hal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dapat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menimbulkan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potensi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benturan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30250" lvl="1" indent="-457200" algn="just">
              <a:buFont typeface="+mj-lt"/>
              <a:buAutoNum type="alphaLcPeriod" startAt="7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bersikap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diskriminatif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tidak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serta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melakukan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kolusi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memenangkan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satu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beberapa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pihak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pelaksanaan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Pengadaan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Barang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Pemerintah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Daerah.</a:t>
            </a:r>
          </a:p>
          <a:p>
            <a:pPr marL="730250" lvl="1" indent="-457200" algn="just">
              <a:buFont typeface="+mj-lt"/>
              <a:buAutoNum type="alphaLcPeriod" startAt="7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memanfaatkan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data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rahasia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Pemerintah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Daerah/Negara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pihak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lain.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5781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6638" y="378450"/>
            <a:ext cx="8911687" cy="128089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TINDAKAN TERHADAP POTENSI BENTURAN KEPENTINGAN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6638" y="1819700"/>
            <a:ext cx="8915400" cy="4785816"/>
          </a:xfrm>
        </p:spPr>
        <p:txBody>
          <a:bodyPr>
            <a:normAutofit/>
          </a:bodyPr>
          <a:lstStyle/>
          <a:p>
            <a:pPr lvl="0" algn="just">
              <a:buFont typeface="+mj-lt"/>
              <a:buAutoNum type="arabicPeriod" startAt="2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pengungkapan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deklarasi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adanya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benturan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yaitu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kesadaran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mengungkap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mendeklarasikan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adanya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potensi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benturan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disebabkan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antara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lain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pribadi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hubungan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afiliasi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dinilai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sebagai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salah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satu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mekanisme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efektif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mencegah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terjadinya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benturan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dampak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dapat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ditimbulkan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>
              <a:buFont typeface="+mj-lt"/>
              <a:buAutoNum type="arabicPeriod" startAt="2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mendorong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tanggungjawab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pribadi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sikap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keteladanan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yaitu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setiap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Pejabat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Pemerintah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Daerah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Pegawai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lainnya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wajib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menjaga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integritas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sehingga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dapat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menjadi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teladan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pejabat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pegawai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lainnya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serta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para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pemangku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>
              <a:buFont typeface="+mj-lt"/>
              <a:buAutoNum type="arabicPeriod" startAt="2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menciptakan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membina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budaya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organisasi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tidak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toleran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terhadap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benturan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8694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2107" y="173733"/>
            <a:ext cx="8911687" cy="1027269"/>
          </a:xfrm>
        </p:spPr>
        <p:txBody>
          <a:bodyPr>
            <a:normAutofit fontScale="90000"/>
          </a:bodyPr>
          <a:lstStyle/>
          <a:p>
            <a:r>
              <a:rPr lang="en-US" sz="3300" b="1" dirty="0"/>
              <a:t>TATA CARA PENANGANAN BENTURAN KEPENTINGAN DAN SANKSI</a:t>
            </a:r>
            <a:r>
              <a:rPr lang="en-US" b="1" dirty="0"/>
              <a:t/>
            </a:r>
            <a:br>
              <a:rPr lang="en-US" b="1" dirty="0"/>
            </a:b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38334" y="1492154"/>
            <a:ext cx="8915400" cy="5140657"/>
          </a:xfrm>
        </p:spPr>
        <p:txBody>
          <a:bodyPr>
            <a:normAutofit fontScale="77500" lnSpcReduction="20000"/>
          </a:bodyPr>
          <a:lstStyle/>
          <a:p>
            <a:pPr marL="355600" lvl="2" indent="-355600" algn="just">
              <a:buFont typeface="+mj-lt"/>
              <a:buAutoNum type="arabicPeriod"/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Pejabat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Pemerintah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Daerah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Pegawai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lainnya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mengalami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suatu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kejadian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keadaan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benturan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melaporkan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kejadian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keadaan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tersebut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kepada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atasan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langsung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55600" lvl="2" indent="-355600" algn="just">
              <a:buFont typeface="+mj-lt"/>
              <a:buAutoNum type="arabicPeriod"/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Apabila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atasan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langsung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sebagaimana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dimaksud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(1)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terlibat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terjadinya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benturan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tersebut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pegawai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melaporkan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kepada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d-ID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Kepala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Perangkat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Daerah.</a:t>
            </a:r>
          </a:p>
          <a:p>
            <a:pPr marL="355600" lvl="2" indent="-355600" algn="just">
              <a:buFont typeface="+mj-lt"/>
              <a:buAutoNum type="arabicPeriod"/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Pejabat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Pemerintah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Daerah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Pegawai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lainnya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mengetahui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adanya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benturan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Lingkungan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Perangkat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Daerah,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melaporkan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kejadian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keadaan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tersebut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kepada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d-ID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Kepala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Perangkat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Daerah.</a:t>
            </a:r>
          </a:p>
          <a:p>
            <a:pPr marL="355600" lvl="2" indent="-355600" algn="just">
              <a:buFont typeface="+mj-lt"/>
              <a:buAutoNum type="arabicPeriod"/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Laporan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sebagaimana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dimaksud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(1),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(2),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(3)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dilengkapi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bukti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cukup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dilaporkan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kepada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Inspektorat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55600" lvl="2" indent="-355600" algn="just">
              <a:buFont typeface="+mj-lt"/>
              <a:buAutoNum type="arabicPeriod"/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Apabila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d-ID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Kepala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Perangkat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Daerah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sebagaimana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dimaksud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(2)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(3) di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atas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terlibat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terjadinya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benturan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tersebut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Pejabat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Pemerintaah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Daerah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Pegawai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lainnya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melaporkan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secara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tertulis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kepada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Inspektorat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disertai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bukti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cukup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55600" lvl="2" indent="-355600" algn="just">
              <a:buFont typeface="+mj-lt"/>
              <a:buAutoNum type="arabicPeriod"/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Masyarakat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mengetahui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mengalami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terjadinya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benturan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dapat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melaporkan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memberikan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keterangan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adanya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dugaan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benturan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melalui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sarana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pengaduan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masyarakat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Pemerintah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Daerah.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4482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4496" y="2347416"/>
            <a:ext cx="7100698" cy="126924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600" b="1" dirty="0" smtClean="0"/>
              <a:t>TERIMA KASIH</a:t>
            </a:r>
            <a:endParaRPr lang="en-US" sz="6600" b="1" dirty="0"/>
          </a:p>
        </p:txBody>
      </p:sp>
    </p:spTree>
    <p:extLst>
      <p:ext uri="{BB962C8B-B14F-4D97-AF65-F5344CB8AC3E}">
        <p14:creationId xmlns:p14="http://schemas.microsoft.com/office/powerpoint/2010/main" val="353212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TM03457452[[fn=Celestial]]</Template>
  <TotalTime>376</TotalTime>
  <Words>1496</Words>
  <Application>Microsoft Office PowerPoint</Application>
  <PresentationFormat>Widescreen</PresentationFormat>
  <Paragraphs>101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Century Gothic</vt:lpstr>
      <vt:lpstr>Times New Roman</vt:lpstr>
      <vt:lpstr>Wingdings 3</vt:lpstr>
      <vt:lpstr>Wisp</vt:lpstr>
      <vt:lpstr>PEDOMAN PENANGANAN BENTURAN KEPENTINGAN DI LINGKUNGAN PEMERINTAH KABUPATEN KEBUMEN</vt:lpstr>
      <vt:lpstr>DASAR HUKUM</vt:lpstr>
      <vt:lpstr>PENGERTIAN</vt:lpstr>
      <vt:lpstr>MAKSUD DAN TUJUAN</vt:lpstr>
      <vt:lpstr>TUJUAN</vt:lpstr>
      <vt:lpstr>PEJABAT DAN PEGAWAI ASN YANG BERPOTENSI MEMILIKI BENTURAN KEPENTINGAN</vt:lpstr>
      <vt:lpstr>SUMBER PENYEBAB BENTURAN KEPENTINGAN </vt:lpstr>
      <vt:lpstr>BENTUK DAN JENIS BENTURAN KEPENTINGAN </vt:lpstr>
      <vt:lpstr>Bentuk situasi benturan kepentingan antara lain: </vt:lpstr>
      <vt:lpstr>PowerPoint Presentation</vt:lpstr>
      <vt:lpstr>Jenis benturan kepentingan : </vt:lpstr>
      <vt:lpstr>PRINSIP DASAR PENANGANAN BENTURAN KEPENTINGAN </vt:lpstr>
      <vt:lpstr>TAHAPAN PENANGANAN BENTURAN KEPENTINGAN </vt:lpstr>
      <vt:lpstr>FAKTOR PENDUKUNG KEBERHASILAN PENANGANAN BENTURAN KEPENTINGAN </vt:lpstr>
      <vt:lpstr>TINDAKAN TERHADAP POTENSI BENTURAN KEPENTINGAN </vt:lpstr>
      <vt:lpstr>TINDAKAN TERHADAP POTENSI BENTURAN KEPENTINGAN </vt:lpstr>
      <vt:lpstr>TINDAKAN TERHADAP POTENSI BENTURAN KEPENTINGAN </vt:lpstr>
      <vt:lpstr>TATA CARA PENANGANAN BENTURAN KEPENTINGAN DAN SANKSI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PEDOMAN PENANGANAN BENTURAN KEPENTINGAN DI LINGKUNGAN PEMERINTAH KABUPATEN KEBUMEN</dc:title>
  <dc:creator>User</dc:creator>
  <cp:lastModifiedBy>User</cp:lastModifiedBy>
  <cp:revision>59</cp:revision>
  <dcterms:created xsi:type="dcterms:W3CDTF">2021-04-12T01:38:08Z</dcterms:created>
  <dcterms:modified xsi:type="dcterms:W3CDTF">2021-04-12T07:54:54Z</dcterms:modified>
</cp:coreProperties>
</file>